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71" r:id="rId7"/>
    <p:sldId id="275" r:id="rId8"/>
  </p:sldIdLst>
  <p:sldSz cx="12192000" cy="6858000"/>
  <p:notesSz cx="6858000" cy="9144000"/>
  <p:defaultTextStyle>
    <a:defPPr>
      <a:defRPr lang="da-DK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00" autoAdjust="0"/>
  </p:normalViewPr>
  <p:slideViewPr>
    <p:cSldViewPr snapToGrid="0">
      <p:cViewPr varScale="1">
        <p:scale>
          <a:sx n="102" d="100"/>
          <a:sy n="102" d="100"/>
        </p:scale>
        <p:origin x="762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5D78D1D-9C8E-4BA2-AE33-743B64D3D54D}" type="datetimeFigureOut">
              <a:rPr lang="en-DK"/>
              <a:t>05/10/2025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  <a:p>
            <a:pPr lvl="1">
              <a:defRPr/>
            </a:pPr>
            <a:r>
              <a:rPr lang="da-DK"/>
              <a:t>Andet niveau</a:t>
            </a:r>
            <a:endParaRPr/>
          </a:p>
          <a:p>
            <a:pPr lvl="2">
              <a:defRPr/>
            </a:pPr>
            <a:r>
              <a:rPr lang="da-DK"/>
              <a:t>Tredje niveau</a:t>
            </a:r>
            <a:endParaRPr/>
          </a:p>
          <a:p>
            <a:pPr lvl="3">
              <a:defRPr/>
            </a:pPr>
            <a:r>
              <a:rPr lang="da-DK"/>
              <a:t>Fjerde niveau</a:t>
            </a:r>
            <a:endParaRPr/>
          </a:p>
          <a:p>
            <a:pPr lvl="4">
              <a:defRPr/>
            </a:pPr>
            <a:r>
              <a:rPr lang="da-DK"/>
              <a:t>Femte niveau</a:t>
            </a:r>
            <a:endParaRPr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A0E26C0-0DAF-4E92-BF49-F30EDB1EF3AD}" type="slidenum">
              <a:r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C94014-ED85-F806-5226-761587954231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a-DK"/>
              <a:t>Sådan ser det ud i en bygd når det bliver dumpet efter flere år.</a:t>
            </a:r>
            <a:endParaRPr/>
          </a:p>
          <a:p>
            <a:pPr>
              <a:defRPr/>
            </a:pPr>
            <a:endParaRPr lang="da-DK"/>
          </a:p>
          <a:p>
            <a:pPr>
              <a:defRPr/>
            </a:pPr>
            <a:r>
              <a:rPr lang="da-DK"/>
              <a:t>https://politiken.dk/internationalt/art9643418/Affaldsbunkerne-har-vokset-sig-så-store-at-de-skyder-op-som-små-bjerge-på-isen</a:t>
            </a:r>
            <a:endParaRPr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A1AA975-DF08-47D5-A1A4-E87FBA4CDC55}" type="slidenum">
              <a:rPr lang="da-DK"/>
              <a:t>2</a:t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a-DK"/>
              <a:t>Over 60% af dumpene er ukontrollerede. Det vil sige at de får lov til at ligge og vokse, og udover bunkens lugt og brandrisikoen, så går det OGSÅ ud over naturen.</a:t>
            </a:r>
            <a:endParaRPr/>
          </a:p>
          <a:p>
            <a:pPr>
              <a:defRPr/>
            </a:pPr>
            <a:endParaRPr lang="da-DK"/>
          </a:p>
          <a:p>
            <a:pPr>
              <a:defRPr/>
            </a:pPr>
            <a:r>
              <a:rPr lang="da-DK"/>
              <a:t>Livet på land, dyr der spiser affaldet. Der er skrald der ruller ned i havet, til fisk, sæler, og hvaler. </a:t>
            </a:r>
            <a:endParaRPr/>
          </a:p>
          <a:p>
            <a:pPr>
              <a:defRPr/>
            </a:pPr>
            <a:endParaRPr lang="da-DK">
              <a:cs typeface="Calibri"/>
            </a:endParaRPr>
          </a:p>
          <a:p>
            <a:pPr>
              <a:defRPr/>
            </a:pPr>
            <a:r>
              <a:rPr lang="da-DK"/>
              <a:t>Med regnen fosser kemikalier ned i jorden, og forurener hav og grundvand. Det vand, som borgerne drikker.</a:t>
            </a:r>
            <a:endParaRPr lang="da-DK">
              <a:cs typeface="Calibri"/>
            </a:endParaRPr>
          </a:p>
          <a:p>
            <a:pPr>
              <a:defRPr/>
            </a:pPr>
            <a:endParaRPr lang="da-DK"/>
          </a:p>
          <a:p>
            <a:pPr>
              <a:defRPr/>
            </a:pPr>
            <a:r>
              <a:rPr lang="da-DK"/>
              <a:t>Dyr til lands og til vands optager forurenende stoffer, som derefter ender på spisebordet.</a:t>
            </a:r>
            <a:endParaRPr lang="da-DK">
              <a:cs typeface="Calibri"/>
            </a:endParaRPr>
          </a:p>
          <a:p>
            <a:pPr>
              <a:defRPr/>
            </a:pPr>
            <a:endParaRPr lang="da-DK"/>
          </a:p>
          <a:p>
            <a:pPr>
              <a:defRPr/>
            </a:pPr>
            <a:r>
              <a:rPr lang="da-DK"/>
              <a:t>At bo som nabo til en dump, udgør et brud på fundamentale rettigheder.</a:t>
            </a:r>
            <a:endParaRPr/>
          </a:p>
          <a:p>
            <a:pPr>
              <a:defRPr/>
            </a:pPr>
            <a:endParaRPr lang="da-DK">
              <a:cs typeface="Calibri"/>
            </a:endParaRPr>
          </a:p>
          <a:p>
            <a:pPr>
              <a:defRPr/>
            </a:pPr>
            <a:endParaRPr lang="da-DK"/>
          </a:p>
          <a:p>
            <a:pPr>
              <a:defRPr/>
            </a:pPr>
            <a:endParaRPr lang="da-DK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/>
              <a:t>https://menneskeret.dk/files/media/document/16_03396-39%20GR_Notat_Final.%20669162_1_1.PDF.pdf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200">
              <a:latin typeface="Times New Roman"/>
              <a:ea typeface="Times New Roman"/>
            </a:endParaRPr>
          </a:p>
          <a:p>
            <a:pPr>
              <a:defRPr/>
            </a:pPr>
            <a:r>
              <a:rPr lang="en-GB" sz="1200">
                <a:latin typeface="Times New Roman"/>
                <a:ea typeface="Times New Roman"/>
                <a:cs typeface="Times New Roman"/>
              </a:rPr>
              <a:t>CASE OF DI SARNO AND OTHERS v. ITALY(affaldsbunke dommen)</a:t>
            </a:r>
            <a:r>
              <a:rPr lang="en-GB">
                <a:latin typeface="Times New Roman"/>
                <a:ea typeface="Times New Roman"/>
                <a:cs typeface="Times New Roman"/>
              </a:rPr>
              <a:t> </a:t>
            </a:r>
            <a:r>
              <a:rPr lang="en-GB" sz="1200">
                <a:latin typeface="Times New Roman"/>
                <a:ea typeface="Times New Roman"/>
                <a:cs typeface="Times New Roman"/>
              </a:rPr>
              <a:t> </a:t>
            </a:r>
            <a:r>
              <a:rPr lang="en-GB">
                <a:latin typeface="Times New Roman"/>
                <a:ea typeface="Times New Roman"/>
                <a:cs typeface="Times New Roman"/>
              </a:rPr>
              <a:t>Positiv obligation for stater at håndtere affald forsvarligt  jf. ECHR art. 8 og 2.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>
              <a:latin typeface="Times New Roman"/>
              <a:ea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sz="1200">
                <a:latin typeface="Futura Medium"/>
                <a:cs typeface="Futura Medium"/>
              </a:rPr>
              <a:t>Positiv Obligation: Pligten for staten at aktivt at gå ind og sikre de mest 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>
              <a:latin typeface="Times New Roman"/>
              <a:ea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>
              <a:latin typeface="Times New Roman"/>
              <a:ea typeface="Times New Roman"/>
            </a:endParaRP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A1AA975-DF08-47D5-A1A4-E87FBA4CDC55}" type="slidenum">
              <a:rPr lang="da-DK"/>
              <a:t>3</a:t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E09C1F-53CB-E6B0-AE81-E0BCC5FA2C31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FEFEAF-BDFC-7CEA-3653-C2112D95D512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9F786F-2C60-84E5-E895-4C1EAD423459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3BE2F3-ECA7-B1A7-8D32-0BE29BC42E73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el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da-DK"/>
              <a:t>Klik for at redigere titeltypografien i masteren</a:t>
            </a:r>
            <a:endParaRPr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da-DK"/>
              <a:t>Klik for at redigere undertiteltypografien i masteren</a:t>
            </a:r>
            <a:endParaRPr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el og lodret teks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a-DK"/>
              <a:t>Klik for at redigere titeltypografien i masteren</a:t>
            </a:r>
            <a:endParaRPr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  <a:p>
            <a:pPr lvl="1">
              <a:defRPr/>
            </a:pPr>
            <a:r>
              <a:rPr lang="da-DK"/>
              <a:t>Andet niveau</a:t>
            </a:r>
            <a:endParaRPr/>
          </a:p>
          <a:p>
            <a:pPr lvl="2">
              <a:defRPr/>
            </a:pPr>
            <a:r>
              <a:rPr lang="da-DK"/>
              <a:t>Tredje niveau</a:t>
            </a:r>
            <a:endParaRPr/>
          </a:p>
          <a:p>
            <a:pPr lvl="3">
              <a:defRPr/>
            </a:pPr>
            <a:r>
              <a:rPr lang="da-DK"/>
              <a:t>Fjerde niveau</a:t>
            </a:r>
            <a:endParaRPr/>
          </a:p>
          <a:p>
            <a:pPr lvl="4">
              <a:defRPr/>
            </a:pPr>
            <a:r>
              <a:rPr lang="da-DK"/>
              <a:t>Femte niveau</a:t>
            </a:r>
            <a:endParaRPr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Lodret titel og teks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da-DK"/>
              <a:t>Klik for at redigere titeltypografien i masteren</a:t>
            </a:r>
            <a:endParaRPr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  <a:p>
            <a:pPr lvl="1">
              <a:defRPr/>
            </a:pPr>
            <a:r>
              <a:rPr lang="da-DK"/>
              <a:t>Andet niveau</a:t>
            </a:r>
            <a:endParaRPr/>
          </a:p>
          <a:p>
            <a:pPr lvl="2">
              <a:defRPr/>
            </a:pPr>
            <a:r>
              <a:rPr lang="da-DK"/>
              <a:t>Tredje niveau</a:t>
            </a:r>
            <a:endParaRPr/>
          </a:p>
          <a:p>
            <a:pPr lvl="3">
              <a:defRPr/>
            </a:pPr>
            <a:r>
              <a:rPr lang="da-DK"/>
              <a:t>Fjerde niveau</a:t>
            </a:r>
            <a:endParaRPr/>
          </a:p>
          <a:p>
            <a:pPr lvl="4">
              <a:defRPr/>
            </a:pPr>
            <a:r>
              <a:rPr lang="da-DK"/>
              <a:t>Femte niveau</a:t>
            </a:r>
            <a:endParaRPr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el og indholdsobjek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a-DK"/>
              <a:t>Klik for at redigere titeltypografien i masteren</a:t>
            </a:r>
            <a:endParaRPr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  <a:p>
            <a:pPr lvl="1">
              <a:defRPr/>
            </a:pPr>
            <a:r>
              <a:rPr lang="da-DK"/>
              <a:t>Andet niveau</a:t>
            </a:r>
            <a:endParaRPr/>
          </a:p>
          <a:p>
            <a:pPr lvl="2">
              <a:defRPr/>
            </a:pPr>
            <a:r>
              <a:rPr lang="da-DK"/>
              <a:t>Tredje niveau</a:t>
            </a:r>
            <a:endParaRPr/>
          </a:p>
          <a:p>
            <a:pPr lvl="3">
              <a:defRPr/>
            </a:pPr>
            <a:r>
              <a:rPr lang="da-DK"/>
              <a:t>Fjerde niveau</a:t>
            </a:r>
            <a:endParaRPr/>
          </a:p>
          <a:p>
            <a:pPr lvl="4">
              <a:defRPr/>
            </a:pPr>
            <a:r>
              <a:rPr lang="da-DK"/>
              <a:t>Femte niveau</a:t>
            </a:r>
            <a:endParaRPr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fsnitsoversk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da-DK"/>
              <a:t>Klik for at redigere titeltypografien i masteren</a:t>
            </a:r>
            <a:endParaRPr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o indholdsobjek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a-DK"/>
              <a:t>Klik for at redigere titeltypografien i masteren</a:t>
            </a:r>
            <a:endParaRPr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  <a:p>
            <a:pPr lvl="1">
              <a:defRPr/>
            </a:pPr>
            <a:r>
              <a:rPr lang="da-DK"/>
              <a:t>Andet niveau</a:t>
            </a:r>
            <a:endParaRPr/>
          </a:p>
          <a:p>
            <a:pPr lvl="2">
              <a:defRPr/>
            </a:pPr>
            <a:r>
              <a:rPr lang="da-DK"/>
              <a:t>Tredje niveau</a:t>
            </a:r>
            <a:endParaRPr/>
          </a:p>
          <a:p>
            <a:pPr lvl="3">
              <a:defRPr/>
            </a:pPr>
            <a:r>
              <a:rPr lang="da-DK"/>
              <a:t>Fjerde niveau</a:t>
            </a:r>
            <a:endParaRPr/>
          </a:p>
          <a:p>
            <a:pPr lvl="4">
              <a:defRPr/>
            </a:pPr>
            <a:r>
              <a:rPr lang="da-DK"/>
              <a:t>Femte niveau</a:t>
            </a:r>
            <a:endParaRPr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  <a:p>
            <a:pPr lvl="1">
              <a:defRPr/>
            </a:pPr>
            <a:r>
              <a:rPr lang="da-DK"/>
              <a:t>Andet niveau</a:t>
            </a:r>
            <a:endParaRPr/>
          </a:p>
          <a:p>
            <a:pPr lvl="2">
              <a:defRPr/>
            </a:pPr>
            <a:r>
              <a:rPr lang="da-DK"/>
              <a:t>Tredje niveau</a:t>
            </a:r>
            <a:endParaRPr/>
          </a:p>
          <a:p>
            <a:pPr lvl="3">
              <a:defRPr/>
            </a:pPr>
            <a:r>
              <a:rPr lang="da-DK"/>
              <a:t>Fjerde niveau</a:t>
            </a:r>
            <a:endParaRPr/>
          </a:p>
          <a:p>
            <a:pPr lvl="4">
              <a:defRPr/>
            </a:pPr>
            <a:r>
              <a:rPr lang="da-DK"/>
              <a:t>Femte niveau</a:t>
            </a:r>
            <a:endParaRPr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Sammenlignin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da-DK"/>
              <a:t>Klik for at redigere titeltypografien i masteren</a:t>
            </a:r>
            <a:endParaRPr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  <a:p>
            <a:pPr lvl="1">
              <a:defRPr/>
            </a:pPr>
            <a:r>
              <a:rPr lang="da-DK"/>
              <a:t>Andet niveau</a:t>
            </a:r>
            <a:endParaRPr/>
          </a:p>
          <a:p>
            <a:pPr lvl="2">
              <a:defRPr/>
            </a:pPr>
            <a:r>
              <a:rPr lang="da-DK"/>
              <a:t>Tredje niveau</a:t>
            </a:r>
            <a:endParaRPr/>
          </a:p>
          <a:p>
            <a:pPr lvl="3">
              <a:defRPr/>
            </a:pPr>
            <a:r>
              <a:rPr lang="da-DK"/>
              <a:t>Fjerde niveau</a:t>
            </a:r>
            <a:endParaRPr/>
          </a:p>
          <a:p>
            <a:pPr lvl="4">
              <a:defRPr/>
            </a:pPr>
            <a:r>
              <a:rPr lang="da-DK"/>
              <a:t>Femte niveau</a:t>
            </a:r>
            <a:endParaRPr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  <a:p>
            <a:pPr lvl="1">
              <a:defRPr/>
            </a:pPr>
            <a:r>
              <a:rPr lang="da-DK"/>
              <a:t>Andet niveau</a:t>
            </a:r>
            <a:endParaRPr/>
          </a:p>
          <a:p>
            <a:pPr lvl="2">
              <a:defRPr/>
            </a:pPr>
            <a:r>
              <a:rPr lang="da-DK"/>
              <a:t>Tredje niveau</a:t>
            </a:r>
            <a:endParaRPr/>
          </a:p>
          <a:p>
            <a:pPr lvl="3">
              <a:defRPr/>
            </a:pPr>
            <a:r>
              <a:rPr lang="da-DK"/>
              <a:t>Fjerde niveau</a:t>
            </a:r>
            <a:endParaRPr/>
          </a:p>
          <a:p>
            <a:pPr lvl="4">
              <a:defRPr/>
            </a:pPr>
            <a:r>
              <a:rPr lang="da-DK"/>
              <a:t>Femte niveau</a:t>
            </a:r>
            <a:endParaRPr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Kun ti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a-DK"/>
              <a:t>Klik for at redigere titeltypografien i masteren</a:t>
            </a:r>
            <a:endParaRPr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o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Indhold med billedteks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a-DK"/>
              <a:t>Klik for at redigere titeltypografien i masteren</a:t>
            </a:r>
            <a:endParaRPr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  <a:p>
            <a:pPr lvl="1">
              <a:defRPr/>
            </a:pPr>
            <a:r>
              <a:rPr lang="da-DK"/>
              <a:t>Andet niveau</a:t>
            </a:r>
            <a:endParaRPr/>
          </a:p>
          <a:p>
            <a:pPr lvl="2">
              <a:defRPr/>
            </a:pPr>
            <a:r>
              <a:rPr lang="da-DK"/>
              <a:t>Tredje niveau</a:t>
            </a:r>
            <a:endParaRPr/>
          </a:p>
          <a:p>
            <a:pPr lvl="3">
              <a:defRPr/>
            </a:pPr>
            <a:r>
              <a:rPr lang="da-DK"/>
              <a:t>Fjerde niveau</a:t>
            </a:r>
            <a:endParaRPr/>
          </a:p>
          <a:p>
            <a:pPr lvl="4">
              <a:defRPr/>
            </a:pPr>
            <a:r>
              <a:rPr lang="da-DK"/>
              <a:t>Femte niveau</a:t>
            </a:r>
            <a:endParaRPr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Billede med billedteks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da-DK"/>
              <a:t>Klik for at redigere titeltypografien i masteren</a:t>
            </a:r>
            <a:endParaRPr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da-DK"/>
              <a:t>Klik for at redigere titeltypografien i masteren</a:t>
            </a:r>
            <a:endParaRPr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da-DK"/>
              <a:t>Klik for at redigere teksttypografierne i masteren</a:t>
            </a:r>
            <a:endParaRPr/>
          </a:p>
          <a:p>
            <a:pPr lvl="1">
              <a:defRPr/>
            </a:pPr>
            <a:r>
              <a:rPr lang="da-DK"/>
              <a:t>Andet niveau</a:t>
            </a:r>
            <a:endParaRPr/>
          </a:p>
          <a:p>
            <a:pPr lvl="2">
              <a:defRPr/>
            </a:pPr>
            <a:r>
              <a:rPr lang="da-DK"/>
              <a:t>Tredje niveau</a:t>
            </a:r>
            <a:endParaRPr/>
          </a:p>
          <a:p>
            <a:pPr lvl="3">
              <a:defRPr/>
            </a:pPr>
            <a:r>
              <a:rPr lang="da-DK"/>
              <a:t>Fjerde niveau</a:t>
            </a:r>
            <a:endParaRPr/>
          </a:p>
          <a:p>
            <a:pPr lvl="4">
              <a:defRPr/>
            </a:pPr>
            <a:r>
              <a:rPr lang="da-DK"/>
              <a:t>Femte niveau</a:t>
            </a:r>
            <a:endParaRPr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846CE7D5-CF57-46EF-B807-FDD0502418D4}" type="datetimeFigureOut">
              <a:rPr lang="en-US"/>
              <a:t>10/5/2025</a:t>
            </a:fld>
            <a:endParaRPr lang="en-US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Billede 12" descr="Et billede, der indeholder udendørs, vand, transport, sky&#10;&#10;Beskrivelsen er genereret automatisk"/>
          <p:cNvPicPr>
            <a:picLocks noChangeAspect="1"/>
          </p:cNvPicPr>
          <p:nvPr/>
        </p:nvPicPr>
        <p:blipFill>
          <a:blip r:embed="rId3"/>
          <a:srcRect r="5000" b="5132"/>
          <a:stretch/>
        </p:blipFill>
        <p:spPr bwMode="auto">
          <a:xfrm>
            <a:off x="0" y="0"/>
            <a:ext cx="12201524" cy="6858005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1</a:t>
            </a:fld>
            <a:endParaRPr lang="en-US"/>
          </a:p>
        </p:txBody>
      </p:sp>
      <p:sp>
        <p:nvSpPr>
          <p:cNvPr id="4" name="Undertitel 2"/>
          <p:cNvSpPr txBox="1"/>
          <p:nvPr/>
        </p:nvSpPr>
        <p:spPr bwMode="auto">
          <a:xfrm>
            <a:off x="3489650" y="2886756"/>
            <a:ext cx="4763286" cy="10788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da-DK" sz="2000" i="1">
                <a:solidFill>
                  <a:schemeClr val="bg1"/>
                </a:solidFill>
                <a:latin typeface="Aptos Display"/>
                <a:ea typeface="Calibri"/>
                <a:cs typeface="Calibri"/>
              </a:rPr>
              <a:t>Autonome logistik-både til Arktis</a:t>
            </a:r>
            <a:endParaRPr lang="da-DK" sz="2000" i="1">
              <a:solidFill>
                <a:schemeClr val="bg1"/>
              </a:solidFill>
              <a:latin typeface="Aptos Display"/>
              <a:cs typeface="Calibri"/>
            </a:endParaRPr>
          </a:p>
        </p:txBody>
      </p:sp>
      <p:pic>
        <p:nvPicPr>
          <p:cNvPr id="6" name="Billede 1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3772780" y="1473868"/>
            <a:ext cx="3928710" cy="1150529"/>
          </a:xfrm>
          <a:prstGeom prst="rect">
            <a:avLst/>
          </a:prstGeom>
        </p:spPr>
      </p:pic>
      <p:pic>
        <p:nvPicPr>
          <p:cNvPr id="8" name="Picture 6" descr="A qr code on a white background&#10;&#10;Description automatically generated"/>
          <p:cNvPicPr>
            <a:picLocks noChangeAspect="1" noChangeArrowheads="1"/>
          </p:cNvPicPr>
          <p:nvPr/>
        </p:nvPicPr>
        <p:blipFill>
          <a:blip r:embed="rId6"/>
          <a:srcRect l="10306" t="10826" r="21448" b="21834"/>
          <a:stretch/>
        </p:blipFill>
        <p:spPr bwMode="auto">
          <a:xfrm>
            <a:off x="152400" y="5671751"/>
            <a:ext cx="1009135" cy="995750"/>
          </a:xfrm>
          <a:prstGeom prst="rect">
            <a:avLst/>
          </a:prstGeom>
          <a:noFill/>
          <a:effectLst>
            <a:glow rad="63500">
              <a:srgbClr val="000952">
                <a:alpha val="5000"/>
              </a:srgbClr>
            </a:glow>
          </a:effectLst>
        </p:spPr>
      </p:pic>
      <p:pic>
        <p:nvPicPr>
          <p:cNvPr id="10" name="Picture 7" descr="linkedin-logo-white - The Vine Design and Construct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1343349" y="5880274"/>
            <a:ext cx="975310" cy="276862"/>
          </a:xfrm>
          <a:prstGeom prst="rect">
            <a:avLst/>
          </a:prstGeom>
          <a:ln>
            <a:noFill/>
          </a:ln>
          <a:effectLst>
            <a:glow rad="50800">
              <a:srgbClr val="000952">
                <a:alpha val="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3"/>
          <p:cNvSpPr txBox="1"/>
          <p:nvPr/>
        </p:nvSpPr>
        <p:spPr bwMode="auto">
          <a:xfrm>
            <a:off x="1281617" y="6174494"/>
            <a:ext cx="4247290" cy="461665"/>
          </a:xfrm>
          <a:prstGeom prst="rect">
            <a:avLst/>
          </a:prstGeom>
          <a:noFill/>
          <a:effectLst>
            <a:glow rad="1079500">
              <a:srgbClr val="000952">
                <a:alpha val="17000"/>
              </a:srgbClr>
            </a:glow>
          </a:effectLst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GB" sz="2400" b="1">
                <a:solidFill>
                  <a:prstClr val="white"/>
                </a:solidFill>
                <a:latin typeface="Aptos Display"/>
                <a:ea typeface="Calibri"/>
                <a:cs typeface="Calibri"/>
              </a:rPr>
              <a:t>Info@AaveqRobotics.com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 advTm="10000"/>
    </mc:Choice>
    <mc:Fallback xmlns:w="http://schemas.openxmlformats.org/wordprocessingml/2006/main" xmlns:m="http://schemas.openxmlformats.org/officeDocument/2006/math" xmlns="">
      <p:transition advClick="1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078" name="Picture 6" descr="Grønland kvæler sig selv i affald | Gylle.dk"/>
          <p:cNvPicPr>
            <a:picLocks noChangeAspect="1" noChangeArrowheads="1"/>
          </p:cNvPicPr>
          <p:nvPr/>
        </p:nvPicPr>
        <p:blipFill>
          <a:blip r:embed="rId3"/>
          <a:srcRect t="5353" r="-66" b="12027"/>
          <a:stretch/>
        </p:blipFill>
        <p:spPr bwMode="auto">
          <a:xfrm>
            <a:off x="5162052" y="3272588"/>
            <a:ext cx="7032279" cy="3590830"/>
          </a:xfrm>
          <a:prstGeom prst="rect">
            <a:avLst/>
          </a:prstGeom>
          <a:noFill/>
        </p:spPr>
      </p:pic>
      <p:pic>
        <p:nvPicPr>
          <p:cNvPr id="3074" name="Picture 2" descr="Grønland kvæler sig selv i affald | Gylle.dk"/>
          <p:cNvPicPr>
            <a:picLocks noChangeAspect="1" noChangeArrowheads="1"/>
          </p:cNvPicPr>
          <p:nvPr/>
        </p:nvPicPr>
        <p:blipFill>
          <a:blip r:embed="rId4"/>
          <a:srcRect l="12641" r="4194"/>
          <a:stretch/>
        </p:blipFill>
        <p:spPr bwMode="auto"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 extrusionOk="0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</p:spPr>
      </p:pic>
      <p:pic>
        <p:nvPicPr>
          <p:cNvPr id="5" name="Billede 4" descr="Et billede, der indeholder udendørs, tekst, vand, skib&#10;&#10;Automatisk genereret beskrivelse"/>
          <p:cNvPicPr>
            <a:picLocks noChangeAspect="1"/>
          </p:cNvPicPr>
          <p:nvPr/>
        </p:nvPicPr>
        <p:blipFill>
          <a:blip r:embed="rId5"/>
          <a:srcRect t="5426" r="10787" b="30039"/>
          <a:stretch/>
        </p:blipFill>
        <p:spPr bwMode="auto">
          <a:xfrm>
            <a:off x="7458302" y="334"/>
            <a:ext cx="4731033" cy="3103741"/>
          </a:xfrm>
          <a:prstGeom prst="rect">
            <a:avLst/>
          </a:prstGeom>
        </p:spPr>
      </p:pic>
      <p:pic>
        <p:nvPicPr>
          <p:cNvPr id="3076" name="Picture 4" descr="Det har været svært at finde folk: Kommunen har ansvaret for dumpen | KNR"/>
          <p:cNvPicPr>
            <a:picLocks noChangeAspect="1" noChangeArrowheads="1"/>
          </p:cNvPicPr>
          <p:nvPr/>
        </p:nvPicPr>
        <p:blipFill>
          <a:blip r:embed="rId6"/>
          <a:srcRect l="10441" r="3" b="-1"/>
          <a:stretch/>
        </p:blipFill>
        <p:spPr bwMode="auto">
          <a:xfrm>
            <a:off x="1" y="4065775"/>
            <a:ext cx="5001186" cy="2792224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D0FC2E3-A69C-4D5E-9D0D-9F10D106B08F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 advTm="10000"/>
    </mc:Choice>
    <mc:Fallback xmlns:w="http://schemas.openxmlformats.org/wordprocessingml/2006/main" xmlns:m="http://schemas.openxmlformats.org/officeDocument/2006/math" xmlns="">
      <p:transition advClick="1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kstfelt 4"/>
          <p:cNvSpPr txBox="1"/>
          <p:nvPr/>
        </p:nvSpPr>
        <p:spPr bwMode="auto">
          <a:xfrm>
            <a:off x="1" y="4826098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da-DK" sz="4800" b="1">
                <a:solidFill>
                  <a:srgbClr val="000952"/>
                </a:solidFill>
                <a:latin typeface="Aptos Display"/>
                <a:cs typeface="Calibri"/>
              </a:rPr>
              <a:t>Brud på </a:t>
            </a:r>
            <a:r>
              <a:rPr lang="da-DK" sz="4800" b="1">
                <a:solidFill>
                  <a:srgbClr val="FF9900"/>
                </a:solidFill>
                <a:latin typeface="Aptos Display"/>
                <a:cs typeface="Calibri"/>
              </a:rPr>
              <a:t>Fundamentale Rettigheder</a:t>
            </a:r>
            <a:endParaRPr lang="da-DK" sz="4000" b="1">
              <a:solidFill>
                <a:srgbClr val="FF9900"/>
              </a:solidFill>
              <a:latin typeface="Aptos Display"/>
              <a:cs typeface="Calibri"/>
            </a:endParaRPr>
          </a:p>
        </p:txBody>
      </p:sp>
      <p:sp>
        <p:nvSpPr>
          <p:cNvPr id="6" name="Tekstfelt 5"/>
          <p:cNvSpPr txBox="1"/>
          <p:nvPr/>
        </p:nvSpPr>
        <p:spPr bwMode="auto">
          <a:xfrm>
            <a:off x="623454" y="765167"/>
            <a:ext cx="10945091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da-DK" sz="4400">
                <a:solidFill>
                  <a:srgbClr val="000952"/>
                </a:solidFill>
                <a:latin typeface="Aptos"/>
                <a:cs typeface="Calibri Light"/>
              </a:rPr>
              <a:t>Over </a:t>
            </a:r>
            <a:r>
              <a:rPr lang="da-DK" sz="4400" b="1">
                <a:solidFill>
                  <a:srgbClr val="FF9900"/>
                </a:solidFill>
                <a:latin typeface="Aptos"/>
                <a:cs typeface="Calibri Light"/>
              </a:rPr>
              <a:t>60% </a:t>
            </a:r>
            <a:endParaRPr/>
          </a:p>
          <a:p>
            <a:pPr algn="ctr">
              <a:defRPr/>
            </a:pPr>
            <a:r>
              <a:rPr lang="da-DK" sz="4400">
                <a:solidFill>
                  <a:srgbClr val="000952"/>
                </a:solidFill>
                <a:latin typeface="Aptos"/>
                <a:cs typeface="Calibri Light"/>
              </a:rPr>
              <a:t>af lossepladserne er ukontrollerede</a:t>
            </a:r>
            <a:endParaRPr/>
          </a:p>
        </p:txBody>
      </p:sp>
      <p:pic>
        <p:nvPicPr>
          <p:cNvPr id="4" name="Grafik 3" descr="Ild med massiv udfyldni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6546188" y="2975040"/>
            <a:ext cx="984814" cy="984814"/>
          </a:xfrm>
          <a:prstGeom prst="rect">
            <a:avLst/>
          </a:prstGeom>
        </p:spPr>
      </p:pic>
      <p:pic>
        <p:nvPicPr>
          <p:cNvPr id="13" name="Billede 12" descr="Et billede, der indeholder Grafik, kunst&#10;&#10;Beskrivelsen er genereret automatisk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338031" y="2649796"/>
            <a:ext cx="1627864" cy="162786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D0FC2E3-A69C-4D5E-9D0D-9F10D106B08F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 advTm="10000"/>
    </mc:Choice>
    <mc:Fallback xmlns:w="http://schemas.openxmlformats.org/wordprocessingml/2006/main" xmlns:m="http://schemas.openxmlformats.org/officeDocument/2006/math" xmlns="">
      <p:transition advClick="1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4</a:t>
            </a:fld>
            <a:endParaRPr lang="en-US"/>
          </a:p>
        </p:txBody>
      </p:sp>
      <p:pic>
        <p:nvPicPr>
          <p:cNvPr id="6" name="Billede 5" descr="Et billede, der indeholder tekst, kort&#10;&#10;Beskrivelsen er genereret automatisk"/>
          <p:cNvPicPr>
            <a:picLocks noChangeAspect="1"/>
          </p:cNvPicPr>
          <p:nvPr/>
        </p:nvPicPr>
        <p:blipFill>
          <a:blip r:embed="rId3"/>
          <a:srcRect l="3125" t="21168" b="730"/>
          <a:stretch/>
        </p:blipFill>
        <p:spPr bwMode="auto">
          <a:xfrm>
            <a:off x="1547517" y="1333394"/>
            <a:ext cx="3327408" cy="25417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Billede 6" descr="Et billede, der indeholder udendørs, vand, transport, sky&#10;&#10;Beskrivelsen er genereret automatisk"/>
          <p:cNvPicPr>
            <a:picLocks noChangeAspect="1"/>
          </p:cNvPicPr>
          <p:nvPr/>
        </p:nvPicPr>
        <p:blipFill>
          <a:blip r:embed="rId4"/>
          <a:srcRect l="15820"/>
          <a:stretch/>
        </p:blipFill>
        <p:spPr bwMode="auto">
          <a:xfrm>
            <a:off x="6899358" y="1323060"/>
            <a:ext cx="3750471" cy="25479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339316" y="-550"/>
            <a:ext cx="7262802" cy="114327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a-DK" b="1">
                <a:solidFill>
                  <a:srgbClr val="000952"/>
                </a:solidFill>
                <a:latin typeface="Aptos Display"/>
                <a:cs typeface="Calibri Light"/>
              </a:rPr>
              <a:t>Problem &amp; Løsning</a:t>
            </a:r>
            <a:endParaRPr lang="da-DK" b="1">
              <a:solidFill>
                <a:srgbClr val="000952"/>
              </a:solidFill>
              <a:latin typeface="Aptos Display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01024" y="4500108"/>
            <a:ext cx="1292929" cy="129292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>
            <a:off x="8130065" y="4500108"/>
            <a:ext cx="1292929" cy="129292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2562433" y="4500108"/>
            <a:ext cx="1291978" cy="129292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>
            <a:off x="6468647" y="4500108"/>
            <a:ext cx="1284716" cy="129292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4227957" y="4500108"/>
            <a:ext cx="1291978" cy="129292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 bwMode="auto">
          <a:xfrm>
            <a:off x="9798133" y="4500108"/>
            <a:ext cx="1292929" cy="1292929"/>
          </a:xfrm>
          <a:prstGeom prst="rect">
            <a:avLst/>
          </a:prstGeom>
        </p:spPr>
      </p:pic>
      <p:sp>
        <p:nvSpPr>
          <p:cNvPr id="18" name="Tekstfelt 17"/>
          <p:cNvSpPr txBox="1"/>
          <p:nvPr/>
        </p:nvSpPr>
        <p:spPr bwMode="auto">
          <a:xfrm>
            <a:off x="8073497" y="5873824"/>
            <a:ext cx="13950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da-DK">
                <a:solidFill>
                  <a:srgbClr val="002060"/>
                </a:solidFill>
                <a:latin typeface="Aptos"/>
                <a:cs typeface="Calibri"/>
              </a:rPr>
              <a:t>Autonomi</a:t>
            </a:r>
            <a:endParaRPr lang="da-DK">
              <a:solidFill>
                <a:srgbClr val="002060"/>
              </a:solidFill>
              <a:latin typeface="Aptos"/>
            </a:endParaRPr>
          </a:p>
        </p:txBody>
      </p:sp>
      <p:sp>
        <p:nvSpPr>
          <p:cNvPr id="19" name="Tekstfelt 18"/>
          <p:cNvSpPr txBox="1"/>
          <p:nvPr/>
        </p:nvSpPr>
        <p:spPr bwMode="auto">
          <a:xfrm>
            <a:off x="9749896" y="5873823"/>
            <a:ext cx="13950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da-DK">
                <a:solidFill>
                  <a:srgbClr val="002060"/>
                </a:solidFill>
                <a:latin typeface="Aptos"/>
                <a:cs typeface="Calibri"/>
              </a:rPr>
              <a:t>Lavet til Arktis</a:t>
            </a:r>
            <a:endParaRPr/>
          </a:p>
        </p:txBody>
      </p:sp>
      <p:sp>
        <p:nvSpPr>
          <p:cNvPr id="20" name="Tekstfelt 19"/>
          <p:cNvSpPr txBox="1"/>
          <p:nvPr/>
        </p:nvSpPr>
        <p:spPr bwMode="auto">
          <a:xfrm>
            <a:off x="6123197" y="5873822"/>
            <a:ext cx="19679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da-DK">
                <a:solidFill>
                  <a:srgbClr val="002060"/>
                </a:solidFill>
                <a:latin typeface="Aptos"/>
                <a:cs typeface="Calibri"/>
              </a:rPr>
              <a:t>Udholdenhed</a:t>
            </a:r>
            <a:endParaRPr/>
          </a:p>
        </p:txBody>
      </p:sp>
      <p:cxnSp>
        <p:nvCxnSpPr>
          <p:cNvPr id="11" name="Lige pilforbindelse 10"/>
          <p:cNvCxnSpPr/>
          <p:nvPr/>
        </p:nvCxnSpPr>
        <p:spPr bwMode="auto">
          <a:xfrm>
            <a:off x="6035458" y="2888292"/>
            <a:ext cx="6263" cy="194779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kstfelt 14"/>
          <p:cNvSpPr txBox="1"/>
          <p:nvPr/>
        </p:nvSpPr>
        <p:spPr bwMode="auto">
          <a:xfrm>
            <a:off x="838817" y="5863801"/>
            <a:ext cx="1419880" cy="666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da-DK">
                <a:solidFill>
                  <a:srgbClr val="002060"/>
                </a:solidFill>
                <a:latin typeface="Aptos"/>
                <a:cs typeface="Calibri"/>
              </a:rPr>
              <a:t>Lange afstande</a:t>
            </a:r>
            <a:endParaRPr/>
          </a:p>
        </p:txBody>
      </p:sp>
      <p:sp>
        <p:nvSpPr>
          <p:cNvPr id="22" name="Tekstfelt 21"/>
          <p:cNvSpPr txBox="1"/>
          <p:nvPr/>
        </p:nvSpPr>
        <p:spPr bwMode="auto">
          <a:xfrm>
            <a:off x="2314535" y="5873825"/>
            <a:ext cx="17860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da-DK">
                <a:solidFill>
                  <a:srgbClr val="002060"/>
                </a:solidFill>
                <a:latin typeface="Aptos"/>
                <a:cs typeface="Calibri"/>
              </a:rPr>
              <a:t>Mangel på arbejdskraft</a:t>
            </a:r>
            <a:endParaRPr/>
          </a:p>
        </p:txBody>
      </p:sp>
      <p:sp>
        <p:nvSpPr>
          <p:cNvPr id="24" name="Tekstfelt 23"/>
          <p:cNvSpPr txBox="1"/>
          <p:nvPr/>
        </p:nvSpPr>
        <p:spPr bwMode="auto">
          <a:xfrm>
            <a:off x="4181436" y="5873825"/>
            <a:ext cx="13950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da-DK">
                <a:solidFill>
                  <a:srgbClr val="002060"/>
                </a:solidFill>
                <a:latin typeface="Aptos"/>
                <a:cs typeface="Calibri"/>
              </a:rPr>
              <a:t>Barsk miljø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10000">
        <p:fade/>
      </p:transition>
    </mc:Choice>
    <mc:Fallback xmlns:w="http://schemas.openxmlformats.org/wordprocessingml/2006/main" xmlns:m="http://schemas.openxmlformats.org/officeDocument/2006/math" xmlns="">
      <p:transition spd="fast" advClick="1" advTm="10000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Billede 9" descr="Et billede, der indeholder isbjerg, udendørs, vand, sne&#10;&#10;Beskrivelsen er genereret automatisk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-43016"/>
            <a:ext cx="12388644" cy="6956322"/>
          </a:xfrm>
          <a:prstGeom prst="rect">
            <a:avLst/>
          </a:prstGeom>
        </p:spPr>
      </p:pic>
      <p:sp>
        <p:nvSpPr>
          <p:cNvPr id="2" name="Pladsholder til slidenummer 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5</a:t>
            </a:fld>
            <a:endParaRPr lang="da-DK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 bwMode="auto">
          <a:xfrm>
            <a:off x="775601" y="889239"/>
            <a:ext cx="3095509" cy="508954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 bwMode="auto">
          <a:xfrm>
            <a:off x="4649880" y="888398"/>
            <a:ext cx="3082740" cy="507894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 bwMode="auto">
          <a:xfrm>
            <a:off x="8434405" y="890662"/>
            <a:ext cx="3089057" cy="5078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 advTm="10000"/>
    </mc:Choice>
    <mc:Fallback xmlns:w="http://schemas.openxmlformats.org/wordprocessingml/2006/main" xmlns:m="http://schemas.openxmlformats.org/officeDocument/2006/math" xmlns="">
      <p:transition advClick="1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205504" y="1501943"/>
            <a:ext cx="7549885" cy="5919536"/>
          </a:xfrm>
          <a:prstGeom prst="rect">
            <a:avLst/>
          </a:prstGeom>
        </p:spPr>
      </p:pic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30EA680-D336-4FF7-8B7A-9848BB0A1C32}" type="slidenum">
              <a:rPr lang="en-US"/>
              <a:t>6</a:t>
            </a:fld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 bwMode="auto">
          <a:xfrm>
            <a:off x="-4480564" y="-550"/>
            <a:ext cx="11205606" cy="1143270"/>
          </a:xfrm>
        </p:spPr>
        <p:txBody>
          <a:bodyPr>
            <a:normAutofit/>
          </a:bodyPr>
          <a:lstStyle/>
          <a:p>
            <a:pPr algn="r">
              <a:defRPr/>
            </a:pPr>
            <a:r>
              <a:rPr lang="da-DK" b="1">
                <a:solidFill>
                  <a:srgbClr val="000952"/>
                </a:solidFill>
                <a:latin typeface="Aptos Display"/>
                <a:cs typeface="Calibri Light"/>
              </a:rPr>
              <a:t>Aaveq Robotics' Proces</a:t>
            </a:r>
            <a:endParaRPr lang="da-DK" b="1">
              <a:solidFill>
                <a:srgbClr val="000952"/>
              </a:solidFill>
              <a:latin typeface="Aptos Display"/>
            </a:endParaRPr>
          </a:p>
        </p:txBody>
      </p:sp>
      <p:grpSp>
        <p:nvGrpSpPr>
          <p:cNvPr id="2" name="Gruppe 1"/>
          <p:cNvGrpSpPr/>
          <p:nvPr/>
        </p:nvGrpSpPr>
        <p:grpSpPr bwMode="auto">
          <a:xfrm>
            <a:off x="7146590" y="-4090"/>
            <a:ext cx="5064047" cy="5986429"/>
            <a:chOff x="7146590" y="-4090"/>
            <a:chExt cx="5064047" cy="5986429"/>
          </a:xfrm>
        </p:grpSpPr>
        <p:sp>
          <p:nvSpPr>
            <p:cNvPr id="6" name="Tekstfelt 5"/>
            <p:cNvSpPr txBox="1"/>
            <p:nvPr/>
          </p:nvSpPr>
          <p:spPr bwMode="auto">
            <a:xfrm>
              <a:off x="7337208" y="4683457"/>
              <a:ext cx="4641246" cy="12988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da-DK" b="1"/>
                <a:t>Kujalleq Kommune (Sydgrønland)</a:t>
              </a:r>
              <a:endParaRPr lang="da-DK"/>
            </a:p>
            <a:p>
              <a:pPr>
                <a:lnSpc>
                  <a:spcPct val="150000"/>
                </a:lnSpc>
                <a:defRPr/>
              </a:pPr>
              <a:r>
                <a:rPr lang="da-DK"/>
                <a:t>13 bygder (eksklusiv central point)</a:t>
              </a:r>
              <a:endParaRPr/>
            </a:p>
            <a:p>
              <a:pPr marL="285750" indent="-285750">
                <a:lnSpc>
                  <a:spcPct val="150000"/>
                </a:lnSpc>
                <a:buFont typeface="Arial"/>
                <a:buChar char="•"/>
                <a:defRPr/>
              </a:pPr>
              <a:r>
                <a:rPr lang="da-DK"/>
                <a:t>ugentlig afhentning </a:t>
              </a:r>
              <a:r>
                <a:rPr lang="da-DK">
                  <a:solidFill>
                    <a:srgbClr val="FF0000"/>
                  </a:solidFill>
                </a:rPr>
                <a:t>(røde ruter)</a:t>
              </a:r>
              <a:endParaRPr/>
            </a:p>
          </p:txBody>
        </p:sp>
        <p:pic>
          <p:nvPicPr>
            <p:cNvPr id="11" name="Billede 10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/>
          </p:blipFill>
          <p:spPr bwMode="auto">
            <a:xfrm>
              <a:off x="7193439" y="-4090"/>
              <a:ext cx="5008153" cy="3723774"/>
            </a:xfrm>
            <a:prstGeom prst="rect">
              <a:avLst/>
            </a:prstGeom>
          </p:spPr>
        </p:pic>
        <p:sp>
          <p:nvSpPr>
            <p:cNvPr id="13" name="Tekstfelt 12"/>
            <p:cNvSpPr txBox="1"/>
            <p:nvPr/>
          </p:nvSpPr>
          <p:spPr bwMode="auto">
            <a:xfrm>
              <a:off x="7146590" y="3711536"/>
              <a:ext cx="292696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da-DK" sz="1400">
                  <a:solidFill>
                    <a:srgbClr val="D8D8D8"/>
                  </a:solidFill>
                </a:rPr>
                <a:t>Ikke alle lokationer er aftegnet</a:t>
              </a:r>
              <a:endParaRPr/>
            </a:p>
          </p:txBody>
        </p:sp>
        <p:sp>
          <p:nvSpPr>
            <p:cNvPr id="15" name="Tekstfelt 14"/>
            <p:cNvSpPr txBox="1"/>
            <p:nvPr/>
          </p:nvSpPr>
          <p:spPr bwMode="auto">
            <a:xfrm>
              <a:off x="9383938" y="3711536"/>
              <a:ext cx="2826699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>
                <a:defRPr/>
              </a:pPr>
              <a:r>
                <a:rPr lang="da-DK" sz="1400" b="1">
                  <a:solidFill>
                    <a:srgbClr val="0E2841"/>
                  </a:solidFill>
                </a:rPr>
                <a:t>Gennemsnitlige rute: ~100km</a:t>
              </a:r>
              <a:endParaRPr lang="da-DK"/>
            </a:p>
          </p:txBody>
        </p:sp>
      </p:grpSp>
      <p:pic>
        <p:nvPicPr>
          <p:cNvPr id="14" name="Grafik 1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 bwMode="auto">
          <a:xfrm>
            <a:off x="1886450" y="4579268"/>
            <a:ext cx="2072441" cy="158967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>
            <a:off x="2437899" y="1320716"/>
            <a:ext cx="2072441" cy="158967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/>
        </p:blipFill>
        <p:spPr bwMode="auto">
          <a:xfrm>
            <a:off x="5054766" y="2532146"/>
            <a:ext cx="2072441" cy="90136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/>
        </p:blipFill>
        <p:spPr bwMode="auto">
          <a:xfrm>
            <a:off x="5074820" y="4114800"/>
            <a:ext cx="2072441" cy="1626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10000">
        <p:fade/>
      </p:transition>
    </mc:Choice>
    <mc:Fallback xmlns:w="http://schemas.openxmlformats.org/wordprocessingml/2006/main" xmlns:m="http://schemas.openxmlformats.org/officeDocument/2006/math" xmlns="">
      <p:transition spd="fast" advClick="1" advTm="10000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0952"/>
                </a:solidFill>
                <a:latin typeface="Aptos Display"/>
              </a:rPr>
              <a:t>Prototype </a:t>
            </a:r>
            <a:r>
              <a:rPr lang="en-US" b="1" dirty="0" err="1">
                <a:solidFill>
                  <a:srgbClr val="000952"/>
                </a:solidFill>
                <a:latin typeface="Aptos Display"/>
              </a:rPr>
              <a:t>Platforme</a:t>
            </a:r>
            <a:endParaRPr b="1" dirty="0">
              <a:solidFill>
                <a:srgbClr val="000952"/>
              </a:solidFill>
              <a:latin typeface="Aptos Displa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D0FC2E3-A69C-4D5E-9D0D-9F10D106B08F}" type="slidenum">
              <a:rPr lang="en-US"/>
              <a:t>7</a:t>
            </a:fld>
            <a:endParaRPr lang="en-US"/>
          </a:p>
        </p:txBody>
      </p:sp>
      <p:pic>
        <p:nvPicPr>
          <p:cNvPr id="6" name="Billede 17"/>
          <p:cNvPicPr>
            <a:picLocks noChangeAspect="1"/>
          </p:cNvPicPr>
          <p:nvPr/>
        </p:nvPicPr>
        <p:blipFill>
          <a:blip r:embed="rId3"/>
          <a:srcRect l="3064" t="35121" r="19775" b="628"/>
          <a:stretch/>
        </p:blipFill>
        <p:spPr bwMode="auto">
          <a:xfrm>
            <a:off x="3355700" y="1873712"/>
            <a:ext cx="4138285" cy="1555288"/>
          </a:xfrm>
          <a:prstGeom prst="roundRect">
            <a:avLst>
              <a:gd name="adj" fmla="val 16667"/>
            </a:avLst>
          </a:prstGeom>
        </p:spPr>
      </p:pic>
      <p:pic>
        <p:nvPicPr>
          <p:cNvPr id="8" name="Picture 7" descr="A boat on a pallet&#10;&#10;Description automatically generated"/>
          <p:cNvPicPr>
            <a:picLocks noChangeAspect="1"/>
          </p:cNvPicPr>
          <p:nvPr/>
        </p:nvPicPr>
        <p:blipFill>
          <a:blip r:embed="rId4"/>
          <a:srcRect t="30021" b="14001"/>
          <a:stretch/>
        </p:blipFill>
        <p:spPr bwMode="auto">
          <a:xfrm>
            <a:off x="3355700" y="4096935"/>
            <a:ext cx="4138286" cy="1735151"/>
          </a:xfrm>
          <a:prstGeom prst="roundRect">
            <a:avLst>
              <a:gd name="adj" fmla="val 16667"/>
            </a:avLst>
          </a:prstGeom>
        </p:spPr>
      </p:pic>
      <p:pic>
        <p:nvPicPr>
          <p:cNvPr id="24" name="Picture 23" descr="A small boat in water&#10;&#10;Description automatically generated with medium confidence"/>
          <p:cNvPicPr>
            <a:picLocks noChangeAspect="1"/>
          </p:cNvPicPr>
          <p:nvPr/>
        </p:nvPicPr>
        <p:blipFill>
          <a:blip r:embed="rId5"/>
          <a:srcRect l="21859" t="15380" r="24033" b="12479"/>
          <a:stretch/>
        </p:blipFill>
        <p:spPr bwMode="auto">
          <a:xfrm>
            <a:off x="204779" y="2323797"/>
            <a:ext cx="2834407" cy="2824381"/>
          </a:xfrm>
          <a:prstGeom prst="ellipse">
            <a:avLst/>
          </a:prstGeom>
        </p:spPr>
      </p:pic>
      <p:pic>
        <p:nvPicPr>
          <p:cNvPr id="1028" name="Picture 4" descr="POCA 600 MK3 ITTOQUT - Gjøl Marinecenter">
            <a:extLst>
              <a:ext uri="{FF2B5EF4-FFF2-40B4-BE49-F238E27FC236}">
                <a16:creationId xmlns:a16="http://schemas.microsoft.com/office/drawing/2014/main" id="{7374CB1A-71FF-8D07-ECB1-FBA52462C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64" y="2470588"/>
            <a:ext cx="3760471" cy="2530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673312-D50B-D8E5-9039-6723CC594A3C}"/>
              </a:ext>
            </a:extLst>
          </p:cNvPr>
          <p:cNvCxnSpPr/>
          <p:nvPr/>
        </p:nvCxnSpPr>
        <p:spPr bwMode="auto">
          <a:xfrm>
            <a:off x="7795967" y="1960775"/>
            <a:ext cx="0" cy="387131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845338-F03A-9500-DA42-49C8F31846DB}"/>
              </a:ext>
            </a:extLst>
          </p:cNvPr>
          <p:cNvSpPr txBox="1"/>
          <p:nvPr/>
        </p:nvSpPr>
        <p:spPr>
          <a:xfrm>
            <a:off x="8816997" y="1982745"/>
            <a:ext cx="2330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Coming Soon…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0" advTm="10000"/>
    </mc:Choice>
    <mc:Fallback xmlns:w="http://schemas.openxmlformats.org/wordprocessingml/2006/main" xmlns:m="http://schemas.openxmlformats.org/officeDocument/2006/math" xmlns="">
      <p:transition advClick="1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294</Words>
  <Application>Microsoft Office PowerPoint</Application>
  <PresentationFormat>Widescreen</PresentationFormat>
  <Paragraphs>56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Futura Medium</vt:lpstr>
      <vt:lpstr>Times New Roman</vt:lpstr>
      <vt:lpstr>Office-tema</vt:lpstr>
      <vt:lpstr>PowerPoint Presentation</vt:lpstr>
      <vt:lpstr>PowerPoint Presentation</vt:lpstr>
      <vt:lpstr>PowerPoint Presentation</vt:lpstr>
      <vt:lpstr>Problem &amp; Løsning</vt:lpstr>
      <vt:lpstr>PowerPoint Presentation</vt:lpstr>
      <vt:lpstr>Aaveq Robotics' Proces</vt:lpstr>
      <vt:lpstr>Prototype Platforme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Nicoline Thomsen</cp:lastModifiedBy>
  <cp:revision>331</cp:revision>
  <dcterms:created xsi:type="dcterms:W3CDTF">2024-09-25T13:32:14Z</dcterms:created>
  <dcterms:modified xsi:type="dcterms:W3CDTF">2025-10-05T10:34:03Z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0x010100938177C41CDB2841AD9FBBBACD2FA4E7</vt:lpwstr>
  </property>
  <property fmtid="{D5CDD505-2E9C-101B-9397-08002B2CF9AE}" pid="3" name="MediaServiceImageTags">
    <vt:lpwstr/>
  </property>
</Properties>
</file>